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9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</p:sldMasterIdLst>
  <p:notesMasterIdLst>
    <p:notesMasterId r:id="rId7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</p:sldIdLst>
  <p:sldSz cx="9144000" cy="5143500" type="screen16x9"/>
  <p:notesSz cx="6858000" cy="9144000"/>
  <p:embeddedFontLst>
    <p:embeddedFont>
      <p:font typeface="IBM Plex Mono" panose="020B0509050203000203" pitchFamily="49" charset="77"/>
      <p:regular r:id="rId79"/>
      <p:bold r:id="rId80"/>
      <p:italic r:id="rId81"/>
      <p:boldItalic r:id="rId82"/>
    </p:embeddedFont>
    <p:embeddedFont>
      <p:font typeface="IBM Plex Mono Medium" panose="020B0509050203000203" pitchFamily="49" charset="77"/>
      <p:regular r:id="rId83"/>
      <p:bold r:id="rId84"/>
      <p:italic r:id="rId85"/>
      <p:boldItalic r:id="rId86"/>
    </p:embeddedFont>
    <p:embeddedFont>
      <p:font typeface="Public Sans" pitchFamily="2" charset="77"/>
      <p:regular r:id="rId87"/>
      <p:bold r:id="rId88"/>
      <p:italic r:id="rId89"/>
      <p:boldItalic r:id="rId90"/>
    </p:embeddedFont>
    <p:embeddedFont>
      <p:font typeface="Public Sans ExtraBold" pitchFamily="2" charset="77"/>
      <p:bold r:id="rId91"/>
      <p:italic r:id="rId92"/>
      <p:boldItalic r:id="rId93"/>
    </p:embeddedFont>
    <p:embeddedFont>
      <p:font typeface="Public Sans ExtraLight" pitchFamily="2" charset="77"/>
      <p:regular r:id="rId94"/>
      <p:bold r:id="rId95"/>
      <p:italic r:id="rId96"/>
      <p:boldItalic r:id="rId97"/>
    </p:embeddedFont>
    <p:embeddedFont>
      <p:font typeface="Public Sans Light" pitchFamily="2" charset="77"/>
      <p:regular r:id="rId98"/>
      <p:bold r:id="rId99"/>
      <p:italic r:id="rId100"/>
      <p:boldItalic r:id="rId101"/>
    </p:embeddedFont>
    <p:embeddedFont>
      <p:font typeface="Public Sans Medium" pitchFamily="2" charset="77"/>
      <p:regular r:id="rId102"/>
      <p:bold r:id="rId103"/>
      <p:italic r:id="rId104"/>
      <p:boldItalic r:id="rId105"/>
    </p:embeddedFont>
    <p:embeddedFont>
      <p:font typeface="Public Sans Thin" pitchFamily="2" charset="77"/>
      <p:regular r:id="rId106"/>
      <p:bold r:id="rId107"/>
      <p:italic r:id="rId108"/>
      <p:boldItalic r:id="rId10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cline Contrino - QQE-C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94"/>
  </p:normalViewPr>
  <p:slideViewPr>
    <p:cSldViewPr snapToGrid="0">
      <p:cViewPr varScale="1">
        <p:scale>
          <a:sx n="161" d="100"/>
          <a:sy n="161" d="100"/>
        </p:scale>
        <p:origin x="480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6.fntdata"/><Relationship Id="rId89" Type="http://schemas.openxmlformats.org/officeDocument/2006/relationships/font" Target="fonts/font11.fntdata"/><Relationship Id="rId112" Type="http://schemas.openxmlformats.org/officeDocument/2006/relationships/viewProps" Target="viewProps.xml"/><Relationship Id="rId16" Type="http://schemas.openxmlformats.org/officeDocument/2006/relationships/slide" Target="slides/slide14.xml"/><Relationship Id="rId107" Type="http://schemas.openxmlformats.org/officeDocument/2006/relationships/font" Target="fonts/font29.fntdata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font" Target="fonts/font1.fntdata"/><Relationship Id="rId102" Type="http://schemas.openxmlformats.org/officeDocument/2006/relationships/font" Target="fonts/font24.fntdata"/><Relationship Id="rId5" Type="http://schemas.openxmlformats.org/officeDocument/2006/relationships/slide" Target="slides/slide3.xml"/><Relationship Id="rId90" Type="http://schemas.openxmlformats.org/officeDocument/2006/relationships/font" Target="fonts/font12.fntdata"/><Relationship Id="rId95" Type="http://schemas.openxmlformats.org/officeDocument/2006/relationships/font" Target="fonts/font17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theme" Target="theme/theme1.xml"/><Relationship Id="rId80" Type="http://schemas.openxmlformats.org/officeDocument/2006/relationships/font" Target="fonts/font2.fntdata"/><Relationship Id="rId85" Type="http://schemas.openxmlformats.org/officeDocument/2006/relationships/font" Target="fonts/font7.fntdata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font" Target="fonts/font25.fntdata"/><Relationship Id="rId108" Type="http://schemas.openxmlformats.org/officeDocument/2006/relationships/font" Target="fonts/font30.fntdata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font" Target="fonts/font13.fntdata"/><Relationship Id="rId96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font" Target="fonts/font28.fntdata"/><Relationship Id="rId114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notesMaster" Target="notesMasters/notesMaster1.xml"/><Relationship Id="rId81" Type="http://schemas.openxmlformats.org/officeDocument/2006/relationships/font" Target="fonts/font3.fntdata"/><Relationship Id="rId86" Type="http://schemas.openxmlformats.org/officeDocument/2006/relationships/font" Target="fonts/font8.fntdata"/><Relationship Id="rId94" Type="http://schemas.openxmlformats.org/officeDocument/2006/relationships/font" Target="fonts/font16.fntdata"/><Relationship Id="rId99" Type="http://schemas.openxmlformats.org/officeDocument/2006/relationships/font" Target="fonts/font21.fntdata"/><Relationship Id="rId101" Type="http://schemas.openxmlformats.org/officeDocument/2006/relationships/font" Target="fonts/font2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font" Target="fonts/font31.fntdata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font" Target="fonts/font19.fntdata"/><Relationship Id="rId104" Type="http://schemas.openxmlformats.org/officeDocument/2006/relationships/font" Target="fonts/font26.fntdata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9.fntdata"/><Relationship Id="rId110" Type="http://schemas.openxmlformats.org/officeDocument/2006/relationships/commentAuthors" Target="commentAuthors.xml"/><Relationship Id="rId61" Type="http://schemas.openxmlformats.org/officeDocument/2006/relationships/slide" Target="slides/slide59.xml"/><Relationship Id="rId82" Type="http://schemas.openxmlformats.org/officeDocument/2006/relationships/font" Target="fonts/font4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font" Target="fonts/font22.fntdata"/><Relationship Id="rId105" Type="http://schemas.openxmlformats.org/officeDocument/2006/relationships/font" Target="fonts/font27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font" Target="fonts/font15.fntdata"/><Relationship Id="rId98" Type="http://schemas.openxmlformats.org/officeDocument/2006/relationships/font" Target="fonts/font20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font" Target="fonts/font5.fntdata"/><Relationship Id="rId88" Type="http://schemas.openxmlformats.org/officeDocument/2006/relationships/font" Target="fonts/font10.fntdata"/><Relationship Id="rId111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9-18T21:50:11.863" idx="1">
    <p:pos x="-17" y="-405"/>
    <p:text>screen shot from Shoelace card component: https://shoelace.style/components/card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9-18T22:00:29.562" idx="2">
    <p:pos x="6000" y="0"/>
    <p:text>screenshots taken from Carbon: https://carbondesignsystem.com/components/accordion/usage/
and Helsinki: https://hds.hel.fi/components/accordion/accessibility/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9-19T02:02:14.833" idx="3">
    <p:pos x="6000" y="0"/>
    <p:text>CA.gov design system: https://designsystem.webstandards.ca.gov/components/page-alert/readme/
Shoelace: https://shoelace.style/components/card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45af80a16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45af80a16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295f7aea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295f7aea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f295f7aeaa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f295f7aeaa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00c931222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00c931222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e6a06d33cc_0_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e6a06d33cc_0_6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Accessibility: https://github.com/uswds/uswds/discussions/6023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00c931222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00c931222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00c931222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00c931222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00c931222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00c931222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00c931222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00c931222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00c931222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00c931222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00c931222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00c931222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2b3ab2e8b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2b3ab2e8b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f295f7aea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f295f7aea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8ae6635750_0_1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8ae6635750_0_1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00c9312229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00c9312229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8ae663575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8ae663575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00c9312229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00c9312229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00c9312229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00c9312229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00c9312229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00c9312229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00c9312229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00c9312229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8ae6635750_0_8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8ae6635750_0_8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00c9312229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00c9312229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08c9ccee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08c9ccee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ae6635750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8ae6635750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00c931222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00c931222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00c9312229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300c9312229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8ae6635750_0_9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28ae6635750_0_9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00c9312229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300c9312229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8ae6635750_0_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8ae6635750_0_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00c9312229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300c9312229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00c9312229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300c9312229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00c9312229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300c9312229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TK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300c9312229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300c9312229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TK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ad214429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ad214429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300c9312229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300c9312229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TK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00c9312229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00c9312229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00c9312229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00c9312229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8ae6635750_0_10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28ae6635750_0_10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00c9312229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00c9312229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00c931222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300c931222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0c9312229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300c9312229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00c9312229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300c9312229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8ae6635750_0_10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8ae6635750_0_10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28ae6635750_0_10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28ae6635750_0_10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e6a06d33c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e6a06d33c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TK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00c9312229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00c9312229_0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300c931222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300c931222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300c9312229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300c9312229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300c9312229_0_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300c9312229_0_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300c931222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300c9312229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300c9312229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300c9312229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300c9312229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300c9312229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300c9312229_0_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300c9312229_0_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300c9312229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300c9312229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300c9312229_0_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300c9312229_0_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00c931222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00c931222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TK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300c9312229_0_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300c9312229_0_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00c9312229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00c9312229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300c9312229_0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300c9312229_0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300c9312229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300c9312229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300c9312229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300c9312229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300c9312229_0_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300c9312229_0_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300c9312229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300c9312229_0_5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300c9312229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300c9312229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300c931222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300c931222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00c9312229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300c9312229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ad2144292b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ad2144292b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300c9312229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300c9312229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300c9312229_0_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300c9312229_0_5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2e6a06d33cc_0_7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2e6a06d33cc_0_7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300c9312229_0_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300c9312229_0_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12b3ab2e8b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12b3ab2e8b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DW</a:t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12b3ab2e8ba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12b3ab2e8ba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DW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ad2144292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ad2144292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f295f7aea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f295f7aea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11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8" name="Google Shape;68;p12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78" name="Google Shape;78;p14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9" name="Google Shape;89;p16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0942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Font typeface="Public Sans Light"/>
              <a:buChar char="●"/>
              <a:defRPr sz="2400" b="0">
                <a:latin typeface="Public Sans Light"/>
                <a:ea typeface="Public Sans Light"/>
                <a:cs typeface="Public Sans Light"/>
                <a:sym typeface="Public Sans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2"/>
          </p:nvPr>
        </p:nvSpPr>
        <p:spPr>
          <a:xfrm>
            <a:off x="311700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head">
  <p:cSld name="TITLE_AND_BODY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BLANK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2"/>
          <p:cNvSpPr>
            <a:spLocks noGrp="1"/>
          </p:cNvSpPr>
          <p:nvPr>
            <p:ph type="pic" idx="2"/>
          </p:nvPr>
        </p:nvSpPr>
        <p:spPr>
          <a:xfrm>
            <a:off x="-47134" y="-668034"/>
            <a:ext cx="9229800" cy="51918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17" name="Google Shape;117;p23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24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24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2" name="Google Shape;122;p24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3" name="Google Shape;123;p24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24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">
  <p:cSld name="Big Quote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>
            <a:spLocks noGrp="1"/>
          </p:cNvSpPr>
          <p:nvPr>
            <p:ph type="title"/>
          </p:nvPr>
        </p:nvSpPr>
        <p:spPr>
          <a:xfrm>
            <a:off x="683631" y="1077686"/>
            <a:ext cx="7775100" cy="20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alibri"/>
              <a:buNone/>
              <a:defRPr sz="2700" b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body" idx="1"/>
          </p:nvPr>
        </p:nvSpPr>
        <p:spPr>
          <a:xfrm>
            <a:off x="683581" y="3465668"/>
            <a:ext cx="7776900" cy="10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3180B0"/>
              </a:buClr>
              <a:buSzPts val="1500"/>
              <a:buFont typeface="Arial"/>
              <a:buChar char="​"/>
              <a:defRPr sz="1500" b="1" i="0">
                <a:solidFill>
                  <a:srgbClr val="3180B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1200"/>
              <a:buFont typeface="Arial"/>
              <a:buChar char="​"/>
              <a:defRPr sz="1200" b="1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40" name="Google Shape;140;p27"/>
          <p:cNvGrpSpPr/>
          <p:nvPr/>
        </p:nvGrpSpPr>
        <p:grpSpPr>
          <a:xfrm>
            <a:off x="683609" y="918423"/>
            <a:ext cx="7777014" cy="2363336"/>
            <a:chOff x="914400" y="1732950"/>
            <a:chExt cx="7316788" cy="2672550"/>
          </a:xfrm>
        </p:grpSpPr>
        <p:cxnSp>
          <p:nvCxnSpPr>
            <p:cNvPr id="141" name="Google Shape;141;p27"/>
            <p:cNvCxnSpPr/>
            <p:nvPr/>
          </p:nvCxnSpPr>
          <p:spPr>
            <a:xfrm>
              <a:off x="914400" y="1732950"/>
              <a:ext cx="7315200" cy="0"/>
            </a:xfrm>
            <a:prstGeom prst="straightConnector1">
              <a:avLst/>
            </a:prstGeom>
            <a:noFill/>
            <a:ln w="9525" cap="flat" cmpd="sng">
              <a:solidFill>
                <a:srgbClr val="8F99A3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2" name="Google Shape;142;p27"/>
            <p:cNvSpPr/>
            <p:nvPr/>
          </p:nvSpPr>
          <p:spPr>
            <a:xfrm>
              <a:off x="915988" y="4302313"/>
              <a:ext cx="7315200" cy="103187"/>
            </a:xfrm>
            <a:custGeom>
              <a:avLst/>
              <a:gdLst/>
              <a:ahLst/>
              <a:cxnLst/>
              <a:rect l="l" t="t" r="r" b="b"/>
              <a:pathLst>
                <a:path w="4608" h="65" extrusionOk="0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 cmpd="sng">
              <a:solidFill>
                <a:srgbClr val="8F99A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ody page - 2 text areas">
  <p:cSld name="1_Body page - 2 text area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2400"/>
              <a:buFont typeface="Open Sans"/>
              <a:buNone/>
              <a:defRPr sz="2400">
                <a:solidFill>
                  <a:srgbClr val="4D565E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body" idx="1"/>
          </p:nvPr>
        </p:nvSpPr>
        <p:spPr>
          <a:xfrm>
            <a:off x="500061" y="1185864"/>
            <a:ext cx="3586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D565E"/>
              </a:buClr>
              <a:buSzPts val="2000"/>
              <a:buNone/>
              <a:defRPr sz="2000">
                <a:solidFill>
                  <a:srgbClr val="4D565E"/>
                </a:solidFill>
              </a:defRPr>
            </a:lvl1pPr>
            <a:lvl2pPr marL="91440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D565E"/>
              </a:buClr>
              <a:buSzPts val="2000"/>
              <a:buChar char="▪"/>
              <a:defRPr sz="2000" b="0">
                <a:solidFill>
                  <a:srgbClr val="4D565E"/>
                </a:solidFill>
              </a:defRPr>
            </a:lvl2pPr>
            <a:lvl3pPr marL="1371600" lvl="2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4D565E"/>
              </a:buClr>
              <a:buSzPts val="1600"/>
              <a:buChar char="▪"/>
              <a:defRPr sz="1600" b="0">
                <a:solidFill>
                  <a:srgbClr val="4D565E"/>
                </a:solidFill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4D565E"/>
              </a:buClr>
              <a:buSzPts val="1200"/>
              <a:buChar char="▪"/>
              <a:defRPr sz="1200" b="0">
                <a:solidFill>
                  <a:srgbClr val="4D565E"/>
                </a:solidFill>
              </a:defRPr>
            </a:lvl4pPr>
            <a:lvl5pPr marL="2286000" lvl="4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4D565E"/>
              </a:buClr>
              <a:buSzPts val="1200"/>
              <a:buChar char="▪"/>
              <a:defRPr sz="1200" b="0">
                <a:solidFill>
                  <a:srgbClr val="4D565E"/>
                </a:solidFill>
              </a:defRPr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30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3" name="Google Shape;153;p30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4" name="Google Shape;154;p30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1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8" name="Google Shape;158;p31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9" name="Google Shape;159;p31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2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63" name="Google Shape;163;p32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64" name="Google Shape;164;p32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65" name="Google Shape;165;p32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66" name="Google Shape;166;p32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5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35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77" name="Google Shape;177;p35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6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81" name="Google Shape;181;p36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37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37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187" name="Google Shape;187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8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8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91" name="Google Shape;191;p38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9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9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95" name="Google Shape;195;p39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96" name="Google Shape;196;p39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0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40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00" name="Google Shape;200;p40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1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5 Items">
  <p:cSld name="CUSTOM_4_3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668400" y="10485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668400" y="15738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3"/>
          </p:nvPr>
        </p:nvSpPr>
        <p:spPr>
          <a:xfrm>
            <a:off x="668400" y="20941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4"/>
          </p:nvPr>
        </p:nvSpPr>
        <p:spPr>
          <a:xfrm>
            <a:off x="668400" y="26122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6"/>
          </p:nvPr>
        </p:nvSpPr>
        <p:spPr>
          <a:xfrm>
            <a:off x="668400" y="313966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7" name="Google Shape;207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1" name="Google Shape;211;p4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2" name="Google Shape;21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5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17" name="Google Shape;217;p45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" name="Google Shape;220;p46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1" name="Google Shape;221;p46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46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3" name="Google Shape;223;p46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4" name="Google Shape;224;p46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46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46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27" name="Google Shape;227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mple title and text">
  <p:cSld name="CUSTOM_4_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ist">
  <p:cSld name="CUSTOM_4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93192" y="310896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633125" y="1420075"/>
            <a:ext cx="7842600" cy="2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ow: 3 items">
  <p:cSld name="CUSTOM_4_1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65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48" name="Google Shape;48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64646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33434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51" name="Google Shape;51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38921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6"/>
          </p:nvPr>
        </p:nvSpPr>
        <p:spPr>
          <a:xfrm>
            <a:off x="6220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1.xml"/><Relationship Id="rId4" Type="http://schemas.openxmlformats.org/officeDocument/2006/relationships/comments" Target="../comments/commen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Relationship Id="rId5" Type="http://schemas.openxmlformats.org/officeDocument/2006/relationships/comments" Target="../comments/comment2.xml"/><Relationship Id="rId4" Type="http://schemas.openxmlformats.org/officeDocument/2006/relationships/image" Target="../media/image2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4.xml"/><Relationship Id="rId5" Type="http://schemas.openxmlformats.org/officeDocument/2006/relationships/comments" Target="../comments/comment3.xml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8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7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Monthly Call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36" name="Google Shape;236;p47"/>
          <p:cNvSpPr txBox="1">
            <a:spLocks noGrp="1"/>
          </p:cNvSpPr>
          <p:nvPr>
            <p:ph type="subTitle" idx="1"/>
          </p:nvPr>
        </p:nvSpPr>
        <p:spPr>
          <a:xfrm>
            <a:off x="311575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September 2024</a:t>
            </a:r>
            <a:endParaRPr/>
          </a:p>
        </p:txBody>
      </p:sp>
      <p:pic>
        <p:nvPicPr>
          <p:cNvPr id="237" name="Google Shape;237;p47" descr="USWDS logo: Five triangles forming a pentago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65" r="455"/>
          <a:stretch/>
        </p:blipFill>
        <p:spPr>
          <a:xfrm>
            <a:off x="3227925" y="619632"/>
            <a:ext cx="2648400" cy="2533200"/>
          </a:xfrm>
          <a:prstGeom prst="rect">
            <a:avLst/>
          </a:prstGeom>
        </p:spPr>
      </p:pic>
      <p:sp>
        <p:nvSpPr>
          <p:cNvPr id="238" name="Google Shape;238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239" name="Google Shape;239;p47" descr="USWDS logo in summery colors: yellow, green, blue, and orang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465" r="455"/>
          <a:stretch/>
        </p:blipFill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1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10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6"/>
          <p:cNvSpPr txBox="1">
            <a:spLocks noGrp="1"/>
          </p:cNvSpPr>
          <p:nvPr>
            <p:ph type="title"/>
          </p:nvPr>
        </p:nvSpPr>
        <p:spPr>
          <a:xfrm>
            <a:off x="533157" y="445025"/>
            <a:ext cx="819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Key improvements in USWDS 3.9.0</a:t>
            </a:r>
            <a:endParaRPr sz="1600">
              <a:solidFill>
                <a:schemeClr val="accen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05" name="Google Shape;305;p56"/>
          <p:cNvSpPr txBox="1">
            <a:spLocks noGrp="1"/>
          </p:cNvSpPr>
          <p:nvPr>
            <p:ph type="body" idx="1"/>
          </p:nvPr>
        </p:nvSpPr>
        <p:spPr>
          <a:xfrm>
            <a:off x="83100" y="1273375"/>
            <a:ext cx="8415300" cy="31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Fixes a tab order bug in the mobile header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Fixes a keyboard/mouse interaction issue in </a:t>
            </a:r>
            <a:br>
              <a:rPr lang="en" sz="2400"/>
            </a:br>
            <a:r>
              <a:rPr lang="en" sz="2400"/>
              <a:t>date picker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Improves performance of input mask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Improves legibility of pagination links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Adds ability to add a custom breakpoint to utilities </a:t>
            </a:r>
            <a:endParaRPr sz="2400"/>
          </a:p>
        </p:txBody>
      </p:sp>
      <p:grpSp>
        <p:nvGrpSpPr>
          <p:cNvPr id="306" name="Google Shape;306;p5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39675" y="1309450"/>
            <a:ext cx="7858800" cy="2712344"/>
            <a:chOff x="639675" y="1309450"/>
            <a:chExt cx="7858800" cy="2712344"/>
          </a:xfrm>
        </p:grpSpPr>
        <p:grpSp>
          <p:nvGrpSpPr>
            <p:cNvPr id="307" name="Google Shape;307;p56"/>
            <p:cNvGrpSpPr/>
            <p:nvPr/>
          </p:nvGrpSpPr>
          <p:grpSpPr>
            <a:xfrm>
              <a:off x="639675" y="1309450"/>
              <a:ext cx="7858800" cy="1299982"/>
              <a:chOff x="639675" y="1766650"/>
              <a:chExt cx="7858800" cy="1299982"/>
            </a:xfrm>
          </p:grpSpPr>
          <p:cxnSp>
            <p:nvCxnSpPr>
              <p:cNvPr id="308" name="Google Shape;308;p56"/>
              <p:cNvCxnSpPr/>
              <p:nvPr/>
            </p:nvCxnSpPr>
            <p:spPr>
              <a:xfrm>
                <a:off x="639675" y="1766650"/>
                <a:ext cx="785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9" name="Google Shape;309;p56"/>
              <p:cNvCxnSpPr/>
              <p:nvPr/>
            </p:nvCxnSpPr>
            <p:spPr>
              <a:xfrm>
                <a:off x="639675" y="2234989"/>
                <a:ext cx="785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0" name="Google Shape;310;p56"/>
              <p:cNvCxnSpPr/>
              <p:nvPr/>
            </p:nvCxnSpPr>
            <p:spPr>
              <a:xfrm>
                <a:off x="639675" y="3066632"/>
                <a:ext cx="785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311" name="Google Shape;311;p56"/>
            <p:cNvCxnSpPr/>
            <p:nvPr/>
          </p:nvCxnSpPr>
          <p:spPr>
            <a:xfrm>
              <a:off x="639675" y="3105553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2" name="Google Shape;312;p56"/>
            <p:cNvCxnSpPr/>
            <p:nvPr/>
          </p:nvCxnSpPr>
          <p:spPr>
            <a:xfrm>
              <a:off x="639675" y="4021794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313" name="Google Shape;313;p5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39675" y="3558503"/>
            <a:ext cx="7858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4" name="Google Shape;304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7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New accessibility test pages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Checkbox, Radio button, Combo box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Next:</a:t>
            </a:r>
            <a:r>
              <a:rPr lang="en" sz="2300" b="1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3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Breadcrumb, Pagination, Side navigation, </a:t>
            </a:r>
            <a:br>
              <a:rPr lang="en" sz="23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</a:br>
            <a:r>
              <a:rPr lang="en" sz="23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In-page navigation</a:t>
            </a:r>
            <a:endParaRPr sz="23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9" name="Google Shape;319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Sunsetting v1 documentation site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Decommissioning at the </a:t>
            </a:r>
            <a:b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</a:br>
            <a: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end of 2024 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25" name="Google Shape;325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9"/>
          <p:cNvSpPr txBox="1">
            <a:spLocks noGrp="1"/>
          </p:cNvSpPr>
          <p:nvPr>
            <p:ph type="title"/>
          </p:nvPr>
        </p:nvSpPr>
        <p:spPr>
          <a:xfrm>
            <a:off x="533157" y="988781"/>
            <a:ext cx="819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Public discussions</a:t>
            </a:r>
            <a:endParaRPr sz="4000">
              <a:solidFill>
                <a:schemeClr val="accen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32" name="Google Shape;332;p59"/>
          <p:cNvSpPr txBox="1">
            <a:spLocks noGrp="1"/>
          </p:cNvSpPr>
          <p:nvPr>
            <p:ph type="body" idx="1"/>
          </p:nvPr>
        </p:nvSpPr>
        <p:spPr>
          <a:xfrm>
            <a:off x="83100" y="1817131"/>
            <a:ext cx="8415300" cy="24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Continued new component:</a:t>
            </a:r>
            <a:r>
              <a:rPr lang="en" sz="2400"/>
              <a:t> Tabs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1"/>
                </a:solidFill>
              </a:rPr>
              <a:t>Accessibility: </a:t>
            </a:r>
            <a:r>
              <a:rPr lang="en" sz="2400"/>
              <a:t>Uses for Slider component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Q&amp;A:</a:t>
            </a:r>
            <a:r>
              <a:rPr lang="en" sz="2400"/>
              <a:t> August monthly call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Char char="●"/>
            </a:pPr>
            <a:endParaRPr sz="2400"/>
          </a:p>
        </p:txBody>
      </p:sp>
      <p:grpSp>
        <p:nvGrpSpPr>
          <p:cNvPr id="333" name="Google Shape;333;p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39675" y="1853206"/>
            <a:ext cx="7858800" cy="1406955"/>
            <a:chOff x="639675" y="1766650"/>
            <a:chExt cx="7858800" cy="1406955"/>
          </a:xfrm>
        </p:grpSpPr>
        <p:cxnSp>
          <p:nvCxnSpPr>
            <p:cNvPr id="334" name="Google Shape;334;p59"/>
            <p:cNvCxnSpPr/>
            <p:nvPr/>
          </p:nvCxnSpPr>
          <p:spPr>
            <a:xfrm>
              <a:off x="639675" y="1766650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5" name="Google Shape;335;p59"/>
            <p:cNvCxnSpPr/>
            <p:nvPr/>
          </p:nvCxnSpPr>
          <p:spPr>
            <a:xfrm>
              <a:off x="639675" y="2234989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6" name="Google Shape;336;p59"/>
            <p:cNvCxnSpPr/>
            <p:nvPr/>
          </p:nvCxnSpPr>
          <p:spPr>
            <a:xfrm>
              <a:off x="639675" y="2697617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7" name="Google Shape;337;p59"/>
            <p:cNvCxnSpPr/>
            <p:nvPr/>
          </p:nvCxnSpPr>
          <p:spPr>
            <a:xfrm>
              <a:off x="639675" y="3173605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1" name="Google Shape;331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60"/>
          <p:cNvSpPr txBox="1">
            <a:spLocks noGrp="1"/>
          </p:cNvSpPr>
          <p:nvPr>
            <p:ph type="title"/>
          </p:nvPr>
        </p:nvSpPr>
        <p:spPr>
          <a:xfrm>
            <a:off x="311700" y="12098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Web Components Landscape</a:t>
            </a:r>
            <a:endParaRPr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343" name="Google Shape;343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1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Matt Henry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Public Sans Light"/>
                <a:ea typeface="Public Sans Light"/>
                <a:cs typeface="Public Sans Light"/>
                <a:sym typeface="Public Sans Light"/>
              </a:rPr>
              <a:t>he/him</a:t>
            </a:r>
            <a:endParaRPr sz="310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49" name="Google Shape;349;p61"/>
          <p:cNvSpPr txBox="1">
            <a:spLocks noGrp="1"/>
          </p:cNvSpPr>
          <p:nvPr>
            <p:ph type="subTitle" idx="1"/>
          </p:nvPr>
        </p:nvSpPr>
        <p:spPr>
          <a:xfrm>
            <a:off x="2969375" y="1388300"/>
            <a:ext cx="59070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Engineering Lead</a:t>
            </a:r>
            <a:b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/>
              <a:t>USWDS</a:t>
            </a:r>
            <a:endParaRPr/>
          </a:p>
        </p:txBody>
      </p:sp>
      <p:sp>
        <p:nvSpPr>
          <p:cNvPr id="350" name="Google Shape;350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2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Jacline Contrino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Public Sans Light"/>
                <a:ea typeface="Public Sans Light"/>
                <a:cs typeface="Public Sans Light"/>
                <a:sym typeface="Public Sans Light"/>
              </a:rPr>
              <a:t>she/her</a:t>
            </a:r>
            <a:endParaRPr sz="310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56" name="Google Shape;356;p62"/>
          <p:cNvSpPr txBox="1">
            <a:spLocks noGrp="1"/>
          </p:cNvSpPr>
          <p:nvPr>
            <p:ph type="subTitle" idx="1"/>
          </p:nvPr>
        </p:nvSpPr>
        <p:spPr>
          <a:xfrm>
            <a:off x="4248300" y="13883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UX Researcher</a:t>
            </a:r>
            <a:b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/>
              <a:t>USWDS Contractor</a:t>
            </a:r>
            <a:endParaRPr/>
          </a:p>
        </p:txBody>
      </p:sp>
      <p:sp>
        <p:nvSpPr>
          <p:cNvPr id="357" name="Google Shape;357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Web Components: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big topic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63" name="Google Shape;363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4"/>
          <p:cNvSpPr txBox="1">
            <a:spLocks noGrp="1"/>
          </p:cNvSpPr>
          <p:nvPr>
            <p:ph type="title"/>
          </p:nvPr>
        </p:nvSpPr>
        <p:spPr>
          <a:xfrm>
            <a:off x="311700" y="458367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We want to learn about…</a:t>
            </a:r>
            <a:endParaRPr sz="24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Teams and resources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Documentation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Distribution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Structure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Performance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9" name="Google Shape;369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5"/>
          <p:cNvSpPr txBox="1">
            <a:spLocks noGrp="1"/>
          </p:cNvSpPr>
          <p:nvPr>
            <p:ph type="title"/>
          </p:nvPr>
        </p:nvSpPr>
        <p:spPr>
          <a:xfrm>
            <a:off x="311700" y="484004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Stuff we’re doing</a:t>
            </a:r>
            <a:endParaRPr sz="24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Landscape analysis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Surveys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Discussions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Interviews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Beta program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5" name="Google Shape;375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8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Hi!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45" name="Google Shape;245;p48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being here!</a:t>
            </a:r>
            <a:endParaRPr/>
          </a:p>
        </p:txBody>
      </p:sp>
      <p:pic>
        <p:nvPicPr>
          <p:cNvPr id="246" name="Google Shape;246;p48" descr="Illustration of Dan William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98200" y="3464650"/>
            <a:ext cx="1347600" cy="1678800"/>
          </a:xfrm>
          <a:prstGeom prst="rect">
            <a:avLst/>
          </a:prstGeom>
        </p:spPr>
      </p:pic>
      <p:sp>
        <p:nvSpPr>
          <p:cNvPr id="247" name="Google Shape;247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Survey findings</a:t>
            </a:r>
            <a:endParaRPr>
              <a:solidFill>
                <a:schemeClr val="dk1"/>
              </a:solidFill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381" name="Google Shape;38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20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7"/>
          <p:cNvSpPr txBox="1">
            <a:spLocks noGrp="1"/>
          </p:cNvSpPr>
          <p:nvPr>
            <p:ph type="title"/>
          </p:nvPr>
        </p:nvSpPr>
        <p:spPr>
          <a:xfrm>
            <a:off x="311700" y="1511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Participation was great!</a:t>
            </a:r>
            <a:endParaRPr/>
          </a:p>
        </p:txBody>
      </p:sp>
      <p:sp>
        <p:nvSpPr>
          <p:cNvPr id="388" name="Google Shape;388;p67"/>
          <p:cNvSpPr txBox="1">
            <a:spLocks noGrp="1"/>
          </p:cNvSpPr>
          <p:nvPr>
            <p:ph type="body" idx="1"/>
          </p:nvPr>
        </p:nvSpPr>
        <p:spPr>
          <a:xfrm>
            <a:off x="668400" y="21153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115 respondents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 different agencies</a:t>
            </a:r>
            <a:endParaRPr/>
          </a:p>
        </p:txBody>
      </p:sp>
      <p:sp>
        <p:nvSpPr>
          <p:cNvPr id="387" name="Google Shape;387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Teams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94" name="Google Shape;394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9"/>
          <p:cNvSpPr txBox="1">
            <a:spLocks noGrp="1"/>
          </p:cNvSpPr>
          <p:nvPr>
            <p:ph type="title"/>
          </p:nvPr>
        </p:nvSpPr>
        <p:spPr>
          <a:xfrm>
            <a:off x="457200" y="-6230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Overall team size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69"/>
          <p:cNvSpPr txBox="1">
            <a:spLocks noGrp="1"/>
          </p:cNvSpPr>
          <p:nvPr>
            <p:ph type="body" idx="4294967295"/>
          </p:nvPr>
        </p:nvSpPr>
        <p:spPr>
          <a:xfrm>
            <a:off x="519885" y="3647382"/>
            <a:ext cx="6062100" cy="15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Half of respondents’ teams are between 3-10 people.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2"/>
                </a:solidFill>
              </a:rPr>
              <a:t>About 23% have more than 20 people.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401" name="Google Shape;401;p69" descr="Graph shows over 60% of respondents report a team of 10 people or fewer. 11% have a team of 1-2. 22% of respondents are on a team of more than 20 people. 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390" t="29607" r="-1389" b="30629"/>
          <a:stretch/>
        </p:blipFill>
        <p:spPr>
          <a:xfrm>
            <a:off x="65587" y="1332477"/>
            <a:ext cx="9229798" cy="206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70"/>
          <p:cNvSpPr txBox="1">
            <a:spLocks noGrp="1"/>
          </p:cNvSpPr>
          <p:nvPr>
            <p:ph type="title"/>
          </p:nvPr>
        </p:nvSpPr>
        <p:spPr>
          <a:xfrm>
            <a:off x="457200" y="-98821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Roles represented by individuals on teams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407" name="Google Shape;407;p70" descr="Graph shows that over 70% of respondents have an engineer and a UX designer on their team. About 50% have a UX researcher and Content strategist, and a third or less have a product lead or a communication specialist.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6558" b="6567"/>
          <a:stretch/>
        </p:blipFill>
        <p:spPr>
          <a:xfrm>
            <a:off x="19021" y="596584"/>
            <a:ext cx="9229798" cy="451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1"/>
          <p:cNvSpPr txBox="1">
            <a:spLocks noGrp="1"/>
          </p:cNvSpPr>
          <p:nvPr>
            <p:ph type="title"/>
          </p:nvPr>
        </p:nvSpPr>
        <p:spPr>
          <a:xfrm>
            <a:off x="457200" y="-88767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Team staffing and “wearing many hats”</a:t>
            </a:r>
            <a:endParaRPr/>
          </a:p>
        </p:txBody>
      </p:sp>
      <p:pic>
        <p:nvPicPr>
          <p:cNvPr id="413" name="Google Shape;413;p71" descr="A graph shows that 57% or respondents disagree or strongly disagree with the statement &quot;My digital team is fully staffed&quot;. Another graph shows that 87% of respondents agree with the statement &quot;On my digital team, people fulfill multiple roles or wear many hats.&quot;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8547" b="8547"/>
          <a:stretch/>
        </p:blipFill>
        <p:spPr>
          <a:xfrm>
            <a:off x="19004" y="781861"/>
            <a:ext cx="9229798" cy="431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2"/>
          <p:cNvSpPr txBox="1">
            <a:spLocks noGrp="1"/>
          </p:cNvSpPr>
          <p:nvPr>
            <p:ph type="title"/>
          </p:nvPr>
        </p:nvSpPr>
        <p:spPr>
          <a:xfrm>
            <a:off x="457200" y="255191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Does your product or agency have its own design system?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419" name="Google Shape;419;p72" descr="Graph shows 39% of respondents using a design system, 42% who do not, and 19% developing on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30" t="20958" r="-830" b="-3863"/>
          <a:stretch/>
        </p:blipFill>
        <p:spPr>
          <a:xfrm>
            <a:off x="19004" y="821548"/>
            <a:ext cx="9229798" cy="4311826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72"/>
          <p:cNvSpPr txBox="1">
            <a:spLocks noGrp="1"/>
          </p:cNvSpPr>
          <p:nvPr>
            <p:ph type="body" idx="4294967295"/>
          </p:nvPr>
        </p:nvSpPr>
        <p:spPr>
          <a:xfrm>
            <a:off x="485525" y="3606538"/>
            <a:ext cx="6288000" cy="25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2"/>
                </a:solidFill>
              </a:rPr>
              <a:t>Of those that answered this question (82 respondents), a majority (70%) use or are currently developing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a design system.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Technology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26" name="Google Shape;426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4"/>
          <p:cNvSpPr txBox="1">
            <a:spLocks noGrp="1"/>
          </p:cNvSpPr>
          <p:nvPr>
            <p:ph type="title"/>
          </p:nvPr>
        </p:nvSpPr>
        <p:spPr>
          <a:xfrm>
            <a:off x="311700" y="37887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Technology use by government digital teams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34" name="Google Shape;434;p74"/>
          <p:cNvSpPr txBox="1">
            <a:spLocks noGrp="1"/>
          </p:cNvSpPr>
          <p:nvPr>
            <p:ph type="body" idx="1"/>
          </p:nvPr>
        </p:nvSpPr>
        <p:spPr>
          <a:xfrm>
            <a:off x="338158" y="1152475"/>
            <a:ext cx="264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Most common frameworks</a:t>
            </a:r>
            <a:endParaRPr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/>
              <a:t>React: </a:t>
            </a:r>
            <a:r>
              <a:rPr lang="en">
                <a:solidFill>
                  <a:schemeClr val="accent2"/>
                </a:solidFill>
              </a:rPr>
              <a:t>37%</a:t>
            </a:r>
            <a:endParaRPr>
              <a:solidFill>
                <a:schemeClr val="accent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/>
              <a:t>Angular: </a:t>
            </a:r>
            <a:r>
              <a:rPr lang="en">
                <a:solidFill>
                  <a:schemeClr val="accent2"/>
                </a:solidFill>
              </a:rPr>
              <a:t>15%</a:t>
            </a:r>
            <a:endParaRPr>
              <a:solidFill>
                <a:schemeClr val="accent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/>
              <a:t>“I don’t know”: </a:t>
            </a:r>
            <a:r>
              <a:rPr lang="en">
                <a:solidFill>
                  <a:schemeClr val="accent2"/>
                </a:solidFill>
              </a:rPr>
              <a:t>41%</a:t>
            </a:r>
            <a:endParaRPr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435" name="Google Shape;435;p74"/>
          <p:cNvSpPr txBox="1">
            <a:spLocks noGrp="1"/>
          </p:cNvSpPr>
          <p:nvPr>
            <p:ph type="body" idx="1"/>
          </p:nvPr>
        </p:nvSpPr>
        <p:spPr>
          <a:xfrm>
            <a:off x="3249150" y="1152475"/>
            <a:ext cx="264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Most common front-end programming languages</a:t>
            </a:r>
            <a:endParaRPr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/>
              <a:t>HTML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/>
              <a:t>CSS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/>
              <a:t>JavaScript</a:t>
            </a:r>
            <a:endParaRPr/>
          </a:p>
        </p:txBody>
      </p:sp>
      <p:sp>
        <p:nvSpPr>
          <p:cNvPr id="433" name="Google Shape;433;p74"/>
          <p:cNvSpPr txBox="1">
            <a:spLocks noGrp="1"/>
          </p:cNvSpPr>
          <p:nvPr>
            <p:ph type="body" idx="2"/>
          </p:nvPr>
        </p:nvSpPr>
        <p:spPr>
          <a:xfrm>
            <a:off x="5982375" y="1132275"/>
            <a:ext cx="2974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Most common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package managers</a:t>
            </a:r>
            <a:endParaRPr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/>
              <a:t>npm: </a:t>
            </a:r>
            <a:r>
              <a:rPr lang="en">
                <a:solidFill>
                  <a:schemeClr val="accent2"/>
                </a:solidFill>
              </a:rPr>
              <a:t>30%</a:t>
            </a:r>
            <a:endParaRPr>
              <a:solidFill>
                <a:schemeClr val="accent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/>
              <a:t>Yarn: </a:t>
            </a:r>
            <a:r>
              <a:rPr lang="en">
                <a:solidFill>
                  <a:schemeClr val="accent2"/>
                </a:solidFill>
              </a:rPr>
              <a:t>12%</a:t>
            </a:r>
            <a:endParaRPr>
              <a:solidFill>
                <a:schemeClr val="accent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/>
              <a:t>CDN: </a:t>
            </a:r>
            <a:r>
              <a:rPr lang="en">
                <a:solidFill>
                  <a:schemeClr val="accent2"/>
                </a:solidFill>
              </a:rPr>
              <a:t>9%</a:t>
            </a:r>
            <a:endParaRPr>
              <a:solidFill>
                <a:schemeClr val="accent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/>
              <a:t>pnpm:</a:t>
            </a:r>
            <a:r>
              <a:rPr lang="en">
                <a:solidFill>
                  <a:schemeClr val="dk2"/>
                </a:solidFill>
              </a:rPr>
              <a:t> </a:t>
            </a:r>
            <a:r>
              <a:rPr lang="en">
                <a:solidFill>
                  <a:schemeClr val="accent2"/>
                </a:solidFill>
              </a:rPr>
              <a:t>4%</a:t>
            </a:r>
            <a:endParaRPr>
              <a:solidFill>
                <a:schemeClr val="accent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/>
              <a:t>“I don’t know”: </a:t>
            </a:r>
            <a:r>
              <a:rPr lang="en">
                <a:solidFill>
                  <a:schemeClr val="accent2"/>
                </a:solidFill>
              </a:rPr>
              <a:t>56%</a:t>
            </a:r>
            <a:endParaRPr>
              <a:solidFill>
                <a:schemeClr val="accent2"/>
              </a:solidFill>
            </a:endParaRPr>
          </a:p>
        </p:txBody>
      </p:sp>
      <p:cxnSp>
        <p:nvCxnSpPr>
          <p:cNvPr id="436" name="Google Shape;436;p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003075" y="1297717"/>
            <a:ext cx="0" cy="277800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7" name="Google Shape;437;p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67975" y="1297717"/>
            <a:ext cx="0" cy="277800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2" name="Google Shape;432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Takeaways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43" name="Google Shape;443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9"/>
          <p:cNvSpPr txBox="1">
            <a:spLocks noGrp="1"/>
          </p:cNvSpPr>
          <p:nvPr>
            <p:ph type="title"/>
          </p:nvPr>
        </p:nvSpPr>
        <p:spPr>
          <a:xfrm>
            <a:off x="311700" y="805894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53" name="Google Shape;253;p49"/>
          <p:cNvSpPr txBox="1">
            <a:spLocks noGrp="1"/>
          </p:cNvSpPr>
          <p:nvPr>
            <p:ph type="body" idx="1"/>
          </p:nvPr>
        </p:nvSpPr>
        <p:spPr>
          <a:xfrm>
            <a:off x="668400" y="1409394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Featured sites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49"/>
          <p:cNvSpPr txBox="1">
            <a:spLocks noGrp="1"/>
          </p:cNvSpPr>
          <p:nvPr>
            <p:ph type="body" idx="2"/>
          </p:nvPr>
        </p:nvSpPr>
        <p:spPr>
          <a:xfrm>
            <a:off x="668400" y="1934684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49"/>
          <p:cNvSpPr txBox="1">
            <a:spLocks noGrp="1"/>
          </p:cNvSpPr>
          <p:nvPr>
            <p:ph type="body" idx="3"/>
          </p:nvPr>
        </p:nvSpPr>
        <p:spPr>
          <a:xfrm>
            <a:off x="668400" y="2454974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Components landscape</a:t>
            </a:r>
            <a:endParaRPr/>
          </a:p>
        </p:txBody>
      </p:sp>
      <p:pic>
        <p:nvPicPr>
          <p:cNvPr id="256" name="Google Shape;256;p49" descr="Illustration of Dan Williams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235100" y="4303925"/>
            <a:ext cx="673800" cy="839400"/>
          </a:xfrm>
          <a:prstGeom prst="rect">
            <a:avLst/>
          </a:prstGeom>
        </p:spPr>
      </p:pic>
      <p:sp>
        <p:nvSpPr>
          <p:cNvPr id="257" name="Google Shape;257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58" name="Google Shape;258;p49"/>
          <p:cNvSpPr txBox="1">
            <a:spLocks noGrp="1"/>
          </p:cNvSpPr>
          <p:nvPr>
            <p:ph type="body" idx="3"/>
          </p:nvPr>
        </p:nvSpPr>
        <p:spPr>
          <a:xfrm>
            <a:off x="668400" y="295299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6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Survey </a:t>
            </a:r>
            <a:br>
              <a:rPr lang="en" dirty="0"/>
            </a:br>
            <a:r>
              <a:rPr lang="en" dirty="0"/>
              <a:t>Takeaways</a:t>
            </a:r>
            <a:endParaRPr dirty="0"/>
          </a:p>
        </p:txBody>
      </p:sp>
      <p:sp>
        <p:nvSpPr>
          <p:cNvPr id="450" name="Google Shape;450;p76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Make Web Components easy to adopt for teams of </a:t>
            </a:r>
            <a:br>
              <a:rPr lang="en" sz="1700"/>
            </a:br>
            <a:r>
              <a:rPr lang="en" sz="1700"/>
              <a:t>any size</a:t>
            </a:r>
            <a:endParaRPr sz="1700"/>
          </a:p>
          <a:p>
            <a:pPr marL="457200" lvl="0" indent="-336550" algn="l" rtl="0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Consider providing documentation by task rather than by role</a:t>
            </a:r>
            <a:endParaRPr sz="1700"/>
          </a:p>
          <a:p>
            <a:pPr marL="457200" lvl="0" indent="-336550" algn="l" rtl="0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Focus on integration with tech stacks often used </a:t>
            </a:r>
            <a:br>
              <a:rPr lang="en" sz="1700"/>
            </a:br>
            <a:r>
              <a:rPr lang="en" sz="1700"/>
              <a:t>by government teams</a:t>
            </a:r>
            <a:endParaRPr sz="1700"/>
          </a:p>
        </p:txBody>
      </p:sp>
      <p:sp>
        <p:nvSpPr>
          <p:cNvPr id="449" name="Google Shape;449;p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30</a:t>
            </a:fld>
            <a:endParaRPr dirty="0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Landscape analysis</a:t>
            </a:r>
            <a:endParaRPr>
              <a:solidFill>
                <a:schemeClr val="dk1"/>
              </a:solidFill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456" name="Google Shape;456;p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31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Research questions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62" name="Google Shape;462;p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79"/>
          <p:cNvSpPr txBox="1">
            <a:spLocks noGrp="1"/>
          </p:cNvSpPr>
          <p:nvPr>
            <p:ph type="title"/>
          </p:nvPr>
        </p:nvSpPr>
        <p:spPr>
          <a:xfrm>
            <a:off x="311700" y="458367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We want to learn about…</a:t>
            </a:r>
            <a:endParaRPr sz="24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Documentation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Code structure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Code size and performance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Distribution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8" name="Google Shape;468;p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Collaboration for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subject matter expertise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74" name="Google Shape;474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systems we used for our analysis </a:t>
            </a:r>
            <a:endParaRPr/>
          </a:p>
        </p:txBody>
      </p:sp>
      <p:sp>
        <p:nvSpPr>
          <p:cNvPr id="481" name="Google Shape;481;p81"/>
          <p:cNvSpPr txBox="1">
            <a:spLocks noGrp="1"/>
          </p:cNvSpPr>
          <p:nvPr>
            <p:ph type="body" idx="1"/>
          </p:nvPr>
        </p:nvSpPr>
        <p:spPr>
          <a:xfrm>
            <a:off x="324929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solidFill>
                  <a:schemeClr val="accen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Government design systems</a:t>
            </a:r>
            <a:endParaRPr sz="1800" b="0">
              <a:solidFill>
                <a:schemeClr val="accent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CA.gov Design System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CMS.gov Design System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Helsinki Design System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Ontario Design System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NHS.uk Design System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VA Design System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482" name="Google Shape;482;p8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solidFill>
                  <a:schemeClr val="accen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Non-government design systems</a:t>
            </a:r>
            <a:endParaRPr sz="1800" b="0">
              <a:solidFill>
                <a:schemeClr val="accent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Carbon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Fluent Design System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GitHub Primer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Nord Design System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Patternfly (Redhat)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Shoelace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VMWare Clarity</a:t>
            </a:r>
            <a:endParaRPr sz="1800"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480" name="Google Shape;480;p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8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Web Components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Documentation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88" name="Google Shape;488;p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Documentation helps you do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what you need to do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94" name="Google Shape;494;p8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84"/>
          <p:cNvSpPr txBox="1">
            <a:spLocks noGrp="1"/>
          </p:cNvSpPr>
          <p:nvPr>
            <p:ph type="title"/>
          </p:nvPr>
        </p:nvSpPr>
        <p:spPr>
          <a:xfrm>
            <a:off x="557276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Interact with the component</a:t>
            </a:r>
            <a:endParaRPr sz="2400">
              <a:solidFill>
                <a:schemeClr val="accent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501" name="Google Shape;501;p84"/>
          <p:cNvSpPr txBox="1">
            <a:spLocks noGrp="1"/>
          </p:cNvSpPr>
          <p:nvPr>
            <p:ph type="subTitle" idx="1"/>
          </p:nvPr>
        </p:nvSpPr>
        <p:spPr>
          <a:xfrm>
            <a:off x="4896179" y="348745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Storybook</a:t>
            </a:r>
            <a:endParaRPr dirty="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pic>
        <p:nvPicPr>
          <p:cNvPr id="502" name="Google Shape;502;p84" descr="An accordion Storybook component page shows a preview of a component and interactive propertie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5507" b="24248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</p:spPr>
      </p:pic>
      <p:sp>
        <p:nvSpPr>
          <p:cNvPr id="500" name="Google Shape;500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5"/>
          <p:cNvSpPr txBox="1">
            <a:spLocks noGrp="1"/>
          </p:cNvSpPr>
          <p:nvPr>
            <p:ph type="title"/>
          </p:nvPr>
        </p:nvSpPr>
        <p:spPr>
          <a:xfrm>
            <a:off x="557276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Install into a project</a:t>
            </a:r>
            <a:endParaRPr sz="2400">
              <a:solidFill>
                <a:schemeClr val="accent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509" name="Google Shape;509;p85"/>
          <p:cNvSpPr txBox="1">
            <a:spLocks noGrp="1"/>
          </p:cNvSpPr>
          <p:nvPr>
            <p:ph type="subTitle" idx="1"/>
          </p:nvPr>
        </p:nvSpPr>
        <p:spPr>
          <a:xfrm>
            <a:off x="4127499" y="328873"/>
            <a:ext cx="4459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 err="1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npm</a:t>
            </a:r>
            <a:r>
              <a:rPr lang="en" dirty="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- and CDN-based instructions</a:t>
            </a:r>
            <a:endParaRPr dirty="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pic>
        <p:nvPicPr>
          <p:cNvPr id="510" name="Google Shape;510;p85" descr="A project installation documentation section shows instruction for installing via npm and CD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6914" b="16760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</p:spPr>
      </p:pic>
      <p:sp>
        <p:nvSpPr>
          <p:cNvPr id="508" name="Google Shape;508;p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Featured sites</a:t>
            </a:r>
            <a:endParaRPr/>
          </a:p>
        </p:txBody>
      </p:sp>
      <p:sp>
        <p:nvSpPr>
          <p:cNvPr id="264" name="Google Shape;264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86"/>
          <p:cNvSpPr txBox="1">
            <a:spLocks noGrp="1"/>
          </p:cNvSpPr>
          <p:nvPr>
            <p:ph type="title"/>
          </p:nvPr>
        </p:nvSpPr>
        <p:spPr>
          <a:xfrm>
            <a:off x="557276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Configure and customize</a:t>
            </a:r>
            <a:endParaRPr sz="2400">
              <a:solidFill>
                <a:schemeClr val="accent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517" name="Google Shape;517;p86"/>
          <p:cNvSpPr txBox="1">
            <a:spLocks noGrp="1"/>
          </p:cNvSpPr>
          <p:nvPr>
            <p:ph type="subTitle" idx="1"/>
          </p:nvPr>
        </p:nvSpPr>
        <p:spPr>
          <a:xfrm>
            <a:off x="4896179" y="348745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Properties documentation</a:t>
            </a:r>
            <a:endParaRPr dirty="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pic>
        <p:nvPicPr>
          <p:cNvPr id="518" name="Google Shape;518;p86" descr="Properties documentation shows a table of properties including open, closable, variant, and duratio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4158" b="9517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16" name="Google Shape;516;p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7"/>
          <p:cNvSpPr txBox="1">
            <a:spLocks noGrp="1"/>
          </p:cNvSpPr>
          <p:nvPr>
            <p:ph type="title"/>
          </p:nvPr>
        </p:nvSpPr>
        <p:spPr>
          <a:xfrm>
            <a:off x="442696" y="62953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Elements of a Web Component API</a:t>
            </a:r>
            <a:endParaRPr sz="3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</a:endParaRPr>
          </a:p>
        </p:txBody>
      </p:sp>
      <p:sp>
        <p:nvSpPr>
          <p:cNvPr id="524" name="Google Shape;524;p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525" name="Google Shape;525;p87"/>
          <p:cNvSpPr txBox="1">
            <a:spLocks noGrp="1"/>
          </p:cNvSpPr>
          <p:nvPr>
            <p:ph type="body" idx="1"/>
          </p:nvPr>
        </p:nvSpPr>
        <p:spPr>
          <a:xfrm>
            <a:off x="-8404" y="1385432"/>
            <a:ext cx="88725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Properties: </a:t>
            </a:r>
            <a:r>
              <a:rPr lang="en" sz="24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Settings passed to component markup</a:t>
            </a:r>
            <a:endParaRPr sz="24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Events:</a:t>
            </a:r>
            <a:r>
              <a:rPr lang="en" sz="2400">
                <a:solidFill>
                  <a:schemeClr val="lt1"/>
                </a:solidFill>
              </a:rPr>
              <a:t> </a:t>
            </a:r>
            <a:r>
              <a:rPr lang="en" sz="24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Emitted data based on a component interaction</a:t>
            </a:r>
            <a:endParaRPr sz="24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Slots:</a:t>
            </a:r>
            <a:r>
              <a:rPr lang="en" sz="24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 Named content regions inside a component</a:t>
            </a:r>
            <a:endParaRPr sz="24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Parts: </a:t>
            </a:r>
            <a:r>
              <a:rPr lang="en" sz="24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Subsections of a component styleable with CSS </a:t>
            </a:r>
            <a:endParaRPr sz="24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Tokens: </a:t>
            </a:r>
            <a:r>
              <a:rPr lang="en" sz="24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CSS variables that influence component styling</a:t>
            </a:r>
            <a:endParaRPr sz="24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ublic Sans"/>
              <a:buChar char="●"/>
            </a:pPr>
            <a:r>
              <a:rPr lang="en" sz="24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Methods: </a:t>
            </a:r>
            <a:r>
              <a:rPr lang="en" sz="24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JavaScript controls for component interactivity</a:t>
            </a:r>
            <a:endParaRPr sz="24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ublic Sans"/>
              <a:buChar char="●"/>
            </a:pPr>
            <a:r>
              <a:rPr lang="en" sz="24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Content model: </a:t>
            </a:r>
            <a:r>
              <a:rPr lang="en" sz="24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Content-specific properties</a:t>
            </a:r>
            <a:endParaRPr sz="24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8"/>
          <p:cNvSpPr txBox="1">
            <a:spLocks noGrp="1"/>
          </p:cNvSpPr>
          <p:nvPr>
            <p:ph type="title"/>
          </p:nvPr>
        </p:nvSpPr>
        <p:spPr>
          <a:xfrm>
            <a:off x="442696" y="119632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Documentation commonalities</a:t>
            </a:r>
            <a:endParaRPr sz="3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</a:endParaRPr>
          </a:p>
        </p:txBody>
      </p:sp>
      <p:sp>
        <p:nvSpPr>
          <p:cNvPr id="531" name="Google Shape;531;p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532" name="Google Shape;532;p88"/>
          <p:cNvSpPr txBox="1">
            <a:spLocks noGrp="1"/>
          </p:cNvSpPr>
          <p:nvPr>
            <p:ph type="body" idx="1"/>
          </p:nvPr>
        </p:nvSpPr>
        <p:spPr>
          <a:xfrm>
            <a:off x="438523" y="1876023"/>
            <a:ext cx="88725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ublic Sans"/>
              <a:buChar char="●"/>
            </a:pPr>
            <a:r>
              <a:rPr lang="en" sz="2400">
                <a:solidFill>
                  <a:schemeClr val="lt1"/>
                </a:solidFill>
              </a:rPr>
              <a:t>Consistent category organization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Frequently appear on the same page or in a </a:t>
            </a:r>
            <a:br>
              <a:rPr lang="en" sz="2400">
                <a:solidFill>
                  <a:schemeClr val="lt1"/>
                </a:solidFill>
              </a:rPr>
            </a:br>
            <a:r>
              <a:rPr lang="en" sz="2400">
                <a:solidFill>
                  <a:schemeClr val="lt1"/>
                </a:solidFill>
              </a:rPr>
              <a:t>page-level tab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Organized in a consistent table structure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89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like the idea of offering ways for users to learn more about how to use parts of Web Components </a:t>
            </a:r>
            <a:endParaRPr/>
          </a:p>
        </p:txBody>
      </p:sp>
      <p:sp>
        <p:nvSpPr>
          <p:cNvPr id="538" name="Google Shape;538;p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pic>
        <p:nvPicPr>
          <p:cNvPr id="540" name="Google Shape;540;p89" descr="Slots guidance screenshot shows a callout link for learning more about slots"/>
          <p:cNvPicPr preferRelativeResize="0"/>
          <p:nvPr/>
        </p:nvPicPr>
        <p:blipFill rotWithShape="1">
          <a:blip r:embed="rId3">
            <a:alphaModFix/>
          </a:blip>
          <a:srcRect r="1594" b="3269"/>
          <a:stretch/>
        </p:blipFill>
        <p:spPr>
          <a:xfrm>
            <a:off x="-27787" y="-643875"/>
            <a:ext cx="91911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8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89625" y="4116250"/>
            <a:ext cx="640200" cy="167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90"/>
          <p:cNvSpPr txBox="1">
            <a:spLocks noGrp="1"/>
          </p:cNvSpPr>
          <p:nvPr>
            <p:ph type="title"/>
          </p:nvPr>
        </p:nvSpPr>
        <p:spPr>
          <a:xfrm>
            <a:off x="442696" y="94631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4"/>
                </a:solidFill>
              </a:rPr>
              <a:t>Documentation friction</a:t>
            </a:r>
            <a:endParaRPr sz="320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</a:endParaRPr>
          </a:p>
        </p:txBody>
      </p:sp>
      <p:sp>
        <p:nvSpPr>
          <p:cNvPr id="548" name="Google Shape;548;p90"/>
          <p:cNvSpPr txBox="1">
            <a:spLocks noGrp="1"/>
          </p:cNvSpPr>
          <p:nvPr>
            <p:ph type="body" idx="1"/>
          </p:nvPr>
        </p:nvSpPr>
        <p:spPr>
          <a:xfrm>
            <a:off x="438525" y="1702212"/>
            <a:ext cx="78987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CSS Parts lacking documentation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Design tokens either omitted, or having so many of them as to be difficult to browse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Is this type of documentation only for developers?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547" name="Google Shape;547;p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Multiple frameworks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54" name="Google Shape;554;p9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2"/>
          <p:cNvSpPr txBox="1">
            <a:spLocks noGrp="1"/>
          </p:cNvSpPr>
          <p:nvPr>
            <p:ph type="title"/>
          </p:nvPr>
        </p:nvSpPr>
        <p:spPr>
          <a:xfrm>
            <a:off x="442696" y="107474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Techniques for distinguishing formats</a:t>
            </a:r>
            <a:endParaRPr sz="3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</a:endParaRPr>
          </a:p>
        </p:txBody>
      </p:sp>
      <p:sp>
        <p:nvSpPr>
          <p:cNvPr id="560" name="Google Shape;560;p9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561" name="Google Shape;561;p92"/>
          <p:cNvSpPr txBox="1">
            <a:spLocks noGrp="1"/>
          </p:cNvSpPr>
          <p:nvPr>
            <p:ph type="body" idx="1"/>
          </p:nvPr>
        </p:nvSpPr>
        <p:spPr>
          <a:xfrm>
            <a:off x="438523" y="1830645"/>
            <a:ext cx="88725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Tabs with separate code and guidance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Separate documentation pages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Separate documentation platform (Storybook)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Separate website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Status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67" name="Google Shape;567;p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35100" y="-105700"/>
            <a:ext cx="5409000" cy="530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73" name="Google Shape;573;p94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 status</a:t>
            </a:r>
            <a:endParaRPr/>
          </a:p>
        </p:txBody>
      </p:sp>
      <p:sp>
        <p:nvSpPr>
          <p:cNvPr id="575" name="Google Shape;575;p94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Tags </a:t>
            </a:r>
            <a:endParaRPr/>
          </a:p>
        </p:txBody>
      </p:sp>
      <p:sp>
        <p:nvSpPr>
          <p:cNvPr id="578" name="Google Shape;578;p9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73300" y="148975"/>
            <a:ext cx="4993800" cy="26328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579" name="Google Shape;579;p94" descr="Accessibility testing statuses for default state, advanced states, screen reader, and keyboard navigation"/>
          <p:cNvPicPr preferRelativeResize="0"/>
          <p:nvPr/>
        </p:nvPicPr>
        <p:blipFill rotWithShape="1">
          <a:blip r:embed="rId3">
            <a:alphaModFix/>
          </a:blip>
          <a:srcRect l="-4896" t="-640" r="-4896" b="639"/>
          <a:stretch/>
        </p:blipFill>
        <p:spPr>
          <a:xfrm>
            <a:off x="3974600" y="148975"/>
            <a:ext cx="4993901" cy="263274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76" name="Google Shape;576;p94" descr="Accordion component page shows badges reading &quot;stable&quot; and &quot;Accessible&quot;"/>
          <p:cNvPicPr preferRelativeResize="0"/>
          <p:nvPr/>
        </p:nvPicPr>
        <p:blipFill rotWithShape="1">
          <a:blip r:embed="rId4">
            <a:alphaModFix/>
          </a:blip>
          <a:srcRect t="3055" r="734" b="26705"/>
          <a:stretch/>
        </p:blipFill>
        <p:spPr>
          <a:xfrm>
            <a:off x="3973300" y="2906000"/>
            <a:ext cx="4993899" cy="18209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77" name="Google Shape;577;p9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</a:rPr>
              <a:t>48</a:t>
            </a:fld>
            <a:endParaRPr sz="1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35100" y="-105700"/>
            <a:ext cx="5409000" cy="530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85" name="Google Shape;585;p9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maturity</a:t>
            </a:r>
            <a:endParaRPr/>
          </a:p>
        </p:txBody>
      </p:sp>
      <p:sp>
        <p:nvSpPr>
          <p:cNvPr id="586" name="Google Shape;586;p9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indicator; tags </a:t>
            </a:r>
            <a:endParaRPr/>
          </a:p>
        </p:txBody>
      </p:sp>
      <p:pic>
        <p:nvPicPr>
          <p:cNvPr id="588" name="Google Shape;588;p95" descr="Page alert component page showing a maturity progress bar, currently at Alpha"/>
          <p:cNvPicPr preferRelativeResize="0"/>
          <p:nvPr/>
        </p:nvPicPr>
        <p:blipFill rotWithShape="1">
          <a:blip r:embed="rId3">
            <a:alphaModFix/>
          </a:blip>
          <a:srcRect r="1748"/>
          <a:stretch/>
        </p:blipFill>
        <p:spPr>
          <a:xfrm>
            <a:off x="3910382" y="298200"/>
            <a:ext cx="5058127" cy="22537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89" name="Google Shape;589;p95" descr="Page alert component page showing status tags reading &quot;Since 2.0&quot; and &quot;Stable&quot;"/>
          <p:cNvPicPr preferRelativeResize="0"/>
          <p:nvPr/>
        </p:nvPicPr>
        <p:blipFill rotWithShape="1">
          <a:blip r:embed="rId4">
            <a:alphaModFix/>
          </a:blip>
          <a:srcRect r="1748"/>
          <a:stretch/>
        </p:blipFill>
        <p:spPr>
          <a:xfrm>
            <a:off x="3910382" y="3144500"/>
            <a:ext cx="5058125" cy="14291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87" name="Google Shape;587;p9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</a:rPr>
              <a:t>49</a:t>
            </a:fld>
            <a:endParaRPr sz="1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1"/>
          <p:cNvSpPr txBox="1">
            <a:spLocks noGrp="1"/>
          </p:cNvSpPr>
          <p:nvPr>
            <p:ph type="title"/>
          </p:nvPr>
        </p:nvSpPr>
        <p:spPr>
          <a:xfrm>
            <a:off x="3758701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Pension Benefit Guaranty Corporation</a:t>
            </a:r>
            <a:endParaRPr/>
          </a:p>
        </p:txBody>
      </p:sp>
      <p:sp>
        <p:nvSpPr>
          <p:cNvPr id="271" name="Google Shape;271;p51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pbgc.gov</a:t>
            </a:r>
            <a:endParaRPr/>
          </a:p>
        </p:txBody>
      </p:sp>
      <p:pic>
        <p:nvPicPr>
          <p:cNvPr id="272" name="Google Shape;272;p51" descr="The PBGC homepage shows a logo with a red, white, and blue archway, and large hero image with graphs in the background and the words &quot;FY 2023 Projections Report&quot;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29755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</p:spPr>
      </p:pic>
      <p:sp>
        <p:nvSpPr>
          <p:cNvPr id="270" name="Google Shape;270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96"/>
          <p:cNvSpPr txBox="1">
            <a:spLocks noGrp="1"/>
          </p:cNvSpPr>
          <p:nvPr>
            <p:ph type="title"/>
          </p:nvPr>
        </p:nvSpPr>
        <p:spPr>
          <a:xfrm>
            <a:off x="442696" y="69374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Preliminary documentation thoughts</a:t>
            </a:r>
            <a:endParaRPr sz="3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</a:endParaRPr>
          </a:p>
        </p:txBody>
      </p:sp>
      <p:sp>
        <p:nvSpPr>
          <p:cNvPr id="595" name="Google Shape;595;p9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sp>
        <p:nvSpPr>
          <p:cNvPr id="596" name="Google Shape;596;p96"/>
          <p:cNvSpPr txBox="1">
            <a:spLocks noGrp="1"/>
          </p:cNvSpPr>
          <p:nvPr>
            <p:ph type="body" idx="1"/>
          </p:nvPr>
        </p:nvSpPr>
        <p:spPr>
          <a:xfrm>
            <a:off x="438523" y="1449645"/>
            <a:ext cx="88725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At-a-glance status confirmation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An obvious location for Web Components docs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Support interaction before installation 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Component-level installation instructions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API guidance alongside an interactive component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A documentation-driven approach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9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Distribution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02" name="Google Shape;602;p9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npm or CDN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08" name="Google Shape;608;p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9"/>
          <p:cNvSpPr txBox="1">
            <a:spLocks noGrp="1"/>
          </p:cNvSpPr>
          <p:nvPr>
            <p:ph type="title"/>
          </p:nvPr>
        </p:nvSpPr>
        <p:spPr>
          <a:xfrm>
            <a:off x="442696" y="107474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Preliminary distribution thoughts</a:t>
            </a:r>
            <a:endParaRPr sz="3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</a:endParaRPr>
          </a:p>
        </p:txBody>
      </p:sp>
      <p:sp>
        <p:nvSpPr>
          <p:cNvPr id="614" name="Google Shape;614;p9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  <p:sp>
        <p:nvSpPr>
          <p:cNvPr id="615" name="Google Shape;615;p99"/>
          <p:cNvSpPr txBox="1">
            <a:spLocks noGrp="1"/>
          </p:cNvSpPr>
          <p:nvPr>
            <p:ph type="body" idx="1"/>
          </p:nvPr>
        </p:nvSpPr>
        <p:spPr>
          <a:xfrm>
            <a:off x="438523" y="1830645"/>
            <a:ext cx="88725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Component-level distribution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npm works well for bundling and optimizing</a:t>
            </a:r>
            <a:endParaRPr sz="2400"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A CDN makes a component super simple to install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Component structure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21" name="Google Shape;621;p10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1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Remember this from April 2024?</a:t>
            </a:r>
            <a:endParaRPr sz="2500">
              <a:solidFill>
                <a:schemeClr val="lt1"/>
              </a:solidFill>
            </a:endParaRPr>
          </a:p>
        </p:txBody>
      </p:sp>
      <p:sp>
        <p:nvSpPr>
          <p:cNvPr id="627" name="Google Shape;627;p10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  <p:pic>
        <p:nvPicPr>
          <p:cNvPr id="628" name="Google Shape;628;p101" descr="Comparison between Web Components Breadcrumb markup and HTML markup. Breadcrumb as six lines, markup has many mor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-12373" b="12423"/>
          <a:stretch/>
        </p:blipFill>
        <p:spPr>
          <a:xfrm>
            <a:off x="-47134" y="-668034"/>
            <a:ext cx="9229798" cy="5191801"/>
          </a:xfrm>
          <a:prstGeom prst="rect">
            <a:avLst/>
          </a:prstGeom>
        </p:spPr>
      </p:pic>
      <p:sp>
        <p:nvSpPr>
          <p:cNvPr id="629" name="Google Shape;629;p101"/>
          <p:cNvSpPr txBox="1"/>
          <p:nvPr/>
        </p:nvSpPr>
        <p:spPr>
          <a:xfrm>
            <a:off x="164825" y="2006191"/>
            <a:ext cx="4918800" cy="2029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&lt;usa-breadcrumb home="url" rdfa&gt;</a:t>
            </a:r>
            <a:endParaRPr sz="190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&lt;a href="url"&gt;Books&lt;/a&gt;</a:t>
            </a:r>
            <a:endParaRPr sz="190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&lt;a href="url"&gt;Fiction&lt;/a&gt;</a:t>
            </a:r>
            <a:endParaRPr sz="190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&lt;a href="url"&gt;Novels&lt;/a&gt;</a:t>
            </a:r>
            <a:endParaRPr sz="190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&lt;a href="url"&gt;Moby Dick&lt;/a&gt;</a:t>
            </a:r>
            <a:endParaRPr sz="190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&lt;/usa-breadcrumb&gt;</a:t>
            </a:r>
            <a:endParaRPr sz="190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02"/>
          <p:cNvSpPr txBox="1">
            <a:spLocks noGrp="1"/>
          </p:cNvSpPr>
          <p:nvPr>
            <p:ph type="title"/>
          </p:nvPr>
        </p:nvSpPr>
        <p:spPr>
          <a:xfrm>
            <a:off x="196159" y="424900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Simplified HTML</a:t>
            </a:r>
            <a:endParaRPr sz="2400"/>
          </a:p>
        </p:txBody>
      </p:sp>
      <p:sp>
        <p:nvSpPr>
          <p:cNvPr id="637" name="Google Shape;637;p102"/>
          <p:cNvSpPr txBox="1"/>
          <p:nvPr/>
        </p:nvSpPr>
        <p:spPr>
          <a:xfrm>
            <a:off x="192650" y="805000"/>
            <a:ext cx="80640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999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Structured content with simplified form </a:t>
            </a:r>
            <a:endParaRPr sz="2400">
              <a:solidFill>
                <a:srgbClr val="999999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35" name="Google Shape;635;p102"/>
          <p:cNvSpPr txBox="1"/>
          <p:nvPr/>
        </p:nvSpPr>
        <p:spPr>
          <a:xfrm>
            <a:off x="164825" y="2006191"/>
            <a:ext cx="4918800" cy="2029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&lt;usa-breadcrumb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home="url"</a:t>
            </a:r>
            <a:r>
              <a:rPr lang="en" sz="190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rdfa</a:t>
            </a:r>
            <a:r>
              <a:rPr lang="en" sz="190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endParaRPr sz="1900">
              <a:solidFill>
                <a:srgbClr val="FFBE2E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&lt;a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href="url"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Books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&lt;/a&gt;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&lt;a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href="url"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Fiction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&lt;/a&gt;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&lt;a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href="url"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Novels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&lt;/a&gt;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&lt;a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href="url"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Moby Dick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&lt;/a&gt;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&lt;/usa-breadcrumb&gt;</a:t>
            </a:r>
            <a:endParaRPr sz="1900"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634" name="Google Shape;634;p10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103"/>
          <p:cNvSpPr txBox="1">
            <a:spLocks noGrp="1"/>
          </p:cNvSpPr>
          <p:nvPr>
            <p:ph type="title"/>
          </p:nvPr>
        </p:nvSpPr>
        <p:spPr>
          <a:xfrm>
            <a:off x="196159" y="424900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Standard HTML</a:t>
            </a:r>
            <a:endParaRPr sz="2400"/>
          </a:p>
        </p:txBody>
      </p:sp>
      <p:sp>
        <p:nvSpPr>
          <p:cNvPr id="646" name="Google Shape;646;p103"/>
          <p:cNvSpPr txBox="1"/>
          <p:nvPr/>
        </p:nvSpPr>
        <p:spPr>
          <a:xfrm>
            <a:off x="192650" y="805000"/>
            <a:ext cx="80640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999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Structured content with complete semantic form </a:t>
            </a:r>
            <a:endParaRPr sz="2400">
              <a:solidFill>
                <a:srgbClr val="999999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44" name="Google Shape;644;p103"/>
          <p:cNvSpPr txBox="1"/>
          <p:nvPr/>
        </p:nvSpPr>
        <p:spPr>
          <a:xfrm>
            <a:off x="164825" y="2006200"/>
            <a:ext cx="6492000" cy="2029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</a:t>
            </a:r>
            <a:r>
              <a:rPr lang="en" sz="1900" dirty="0" err="1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usa</a:t>
            </a:r>
            <a:r>
              <a:rPr lang="en" sz="1900" dirty="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-breadcrumb </a:t>
            </a:r>
            <a:r>
              <a:rPr lang="en" sz="1900" dirty="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home="</a:t>
            </a:r>
            <a:r>
              <a:rPr lang="en" sz="1900" dirty="0" err="1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url</a:t>
            </a:r>
            <a:r>
              <a:rPr lang="en" sz="1900" dirty="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"</a:t>
            </a:r>
            <a:r>
              <a:rPr lang="en" sz="1900" dirty="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" sz="1900" dirty="0" err="1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rdfa</a:t>
            </a:r>
            <a:r>
              <a:rPr lang="en" sz="1900" dirty="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endParaRPr sz="1900" dirty="0">
              <a:solidFill>
                <a:srgbClr val="FFBE2E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&lt;</a:t>
            </a:r>
            <a:r>
              <a:rPr lang="en" sz="1900" dirty="0" err="1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ol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endParaRPr sz="1900" dirty="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&lt;li&gt;&lt;a </a:t>
            </a:r>
            <a:r>
              <a:rPr lang="en" sz="1900" dirty="0" err="1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</a:t>
            </a:r>
            <a:r>
              <a:rPr lang="en" sz="1900" dirty="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="</a:t>
            </a:r>
            <a:r>
              <a:rPr lang="en" sz="1900" dirty="0" err="1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url</a:t>
            </a:r>
            <a:r>
              <a:rPr lang="en" sz="1900" dirty="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"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Books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&lt;/a&gt;&lt;/li&gt;</a:t>
            </a:r>
            <a:endParaRPr sz="1900" dirty="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 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&lt;li&gt;&lt;a </a:t>
            </a:r>
            <a:r>
              <a:rPr lang="en" sz="1900" dirty="0" err="1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</a:t>
            </a:r>
            <a:r>
              <a:rPr lang="en" sz="1900" dirty="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="</a:t>
            </a:r>
            <a:r>
              <a:rPr lang="en" sz="1900" dirty="0" err="1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url</a:t>
            </a:r>
            <a:r>
              <a:rPr lang="en" sz="1900" dirty="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"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Fiction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&lt;/a&gt;/li&gt;</a:t>
            </a:r>
            <a:endParaRPr sz="1900" dirty="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&lt;li&gt;&lt;a </a:t>
            </a:r>
            <a:r>
              <a:rPr lang="en" sz="1900" dirty="0" err="1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</a:t>
            </a:r>
            <a:r>
              <a:rPr lang="en" sz="1900" dirty="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="</a:t>
            </a:r>
            <a:r>
              <a:rPr lang="en" sz="1900" dirty="0" err="1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url</a:t>
            </a:r>
            <a:r>
              <a:rPr lang="en" sz="1900" dirty="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"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Novels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&lt;/a&gt;/li&gt;</a:t>
            </a:r>
            <a:endParaRPr sz="1900" dirty="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 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&lt;li&gt;&lt;a </a:t>
            </a:r>
            <a:r>
              <a:rPr lang="en" sz="1900" dirty="0" err="1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</a:t>
            </a:r>
            <a:r>
              <a:rPr lang="en" sz="1900" dirty="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="</a:t>
            </a:r>
            <a:r>
              <a:rPr lang="en" sz="1900" dirty="0" err="1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url</a:t>
            </a:r>
            <a:r>
              <a:rPr lang="en" sz="1900" dirty="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"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Moby Dick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&lt;/a&gt;/li&gt;</a:t>
            </a:r>
            <a:endParaRPr sz="1900" dirty="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&lt;/</a:t>
            </a:r>
            <a:r>
              <a:rPr lang="en" sz="1900" dirty="0" err="1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ol</a:t>
            </a:r>
            <a:r>
              <a:rPr lang="en" sz="1900" dirty="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endParaRPr sz="1900" dirty="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</a:t>
            </a:r>
            <a:r>
              <a:rPr lang="en" sz="1900" dirty="0" err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usa</a:t>
            </a:r>
            <a:r>
              <a:rPr lang="en" sz="1900" dirty="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-breadcrumb&gt;</a:t>
            </a:r>
            <a:endParaRPr sz="1900" dirty="0"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643" name="Google Shape;643;p10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4"/>
          <p:cNvSpPr txBox="1">
            <a:spLocks noGrp="1"/>
          </p:cNvSpPr>
          <p:nvPr>
            <p:ph type="title"/>
          </p:nvPr>
        </p:nvSpPr>
        <p:spPr>
          <a:xfrm>
            <a:off x="196159" y="424900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Modularized markup</a:t>
            </a:r>
            <a:endParaRPr sz="2400"/>
          </a:p>
        </p:txBody>
      </p:sp>
      <p:sp>
        <p:nvSpPr>
          <p:cNvPr id="655" name="Google Shape;655;p104"/>
          <p:cNvSpPr txBox="1"/>
          <p:nvPr/>
        </p:nvSpPr>
        <p:spPr>
          <a:xfrm>
            <a:off x="192650" y="805000"/>
            <a:ext cx="80640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999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Structured content abstracted with custom elements </a:t>
            </a:r>
            <a:endParaRPr sz="2400">
              <a:solidFill>
                <a:srgbClr val="999999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53" name="Google Shape;653;p104"/>
          <p:cNvSpPr txBox="1"/>
          <p:nvPr/>
        </p:nvSpPr>
        <p:spPr>
          <a:xfrm>
            <a:off x="164825" y="2006200"/>
            <a:ext cx="8856300" cy="2029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&lt;usa-breadcrumb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home="url"</a:t>
            </a:r>
            <a:r>
              <a:rPr lang="en" sz="190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rdfa</a:t>
            </a:r>
            <a:r>
              <a:rPr lang="en" sz="190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endParaRPr sz="1900">
              <a:solidFill>
                <a:srgbClr val="FFBE2E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&lt;usa-bc-link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href="url"</a:t>
            </a:r>
            <a:r>
              <a:rPr lang="en" sz="190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Books</a:t>
            </a: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&lt;/usa-bc-link&gt;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&lt;usa-bc-link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href="url"</a:t>
            </a:r>
            <a:r>
              <a:rPr lang="en" sz="190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Fiction</a:t>
            </a: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&lt;/usa-bc-link&gt;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&lt;usa-bc-link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href="url"</a:t>
            </a:r>
            <a:r>
              <a:rPr lang="en" sz="190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Novels</a:t>
            </a: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&lt;/usa-bc-link&gt;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&lt;usa-bc-link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href="url"</a:t>
            </a:r>
            <a:r>
              <a:rPr lang="en" sz="190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Moby Dick</a:t>
            </a: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&lt;/usa-bc-link&gt;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&lt;/usa-breadcrumb&gt;</a:t>
            </a:r>
            <a:endParaRPr sz="1900"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652" name="Google Shape;652;p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105"/>
          <p:cNvSpPr txBox="1">
            <a:spLocks noGrp="1"/>
          </p:cNvSpPr>
          <p:nvPr>
            <p:ph type="title"/>
          </p:nvPr>
        </p:nvSpPr>
        <p:spPr>
          <a:xfrm>
            <a:off x="196159" y="424900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Self-contained</a:t>
            </a:r>
            <a:endParaRPr sz="2400"/>
          </a:p>
        </p:txBody>
      </p:sp>
      <p:sp>
        <p:nvSpPr>
          <p:cNvPr id="663" name="Google Shape;663;p105"/>
          <p:cNvSpPr txBox="1"/>
          <p:nvPr/>
        </p:nvSpPr>
        <p:spPr>
          <a:xfrm>
            <a:off x="192650" y="805000"/>
            <a:ext cx="80640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999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Content fully abstracted as properties </a:t>
            </a:r>
            <a:endParaRPr sz="2400">
              <a:solidFill>
                <a:srgbClr val="999999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62" name="Google Shape;662;p105"/>
          <p:cNvSpPr txBox="1"/>
          <p:nvPr/>
        </p:nvSpPr>
        <p:spPr>
          <a:xfrm>
            <a:off x="164825" y="2006200"/>
            <a:ext cx="7423200" cy="2029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&lt;usa-breadcrumb </a:t>
            </a: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home="url" rdfa links="</a:t>
            </a:r>
            <a:endParaRPr sz="1900">
              <a:solidFill>
                <a:schemeClr val="accent2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  [</a:t>
            </a:r>
            <a:endParaRPr sz="1900">
              <a:solidFill>
                <a:schemeClr val="accent2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 {"href": "url", "label": "Books"},</a:t>
            </a:r>
            <a:endParaRPr sz="1900">
              <a:solidFill>
                <a:schemeClr val="accent2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 {"href": "url", "label": "Fiction"},</a:t>
            </a:r>
            <a:endParaRPr sz="1900">
              <a:solidFill>
                <a:schemeClr val="accent2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 {"href": "url", "label": "Novels"},</a:t>
            </a:r>
            <a:endParaRPr sz="1900">
              <a:solidFill>
                <a:schemeClr val="accent2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 {"href": "url", "label": "Moby Dick"},</a:t>
            </a:r>
            <a:endParaRPr sz="1900">
              <a:solidFill>
                <a:schemeClr val="accent2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  ]"</a:t>
            </a: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</a:t>
            </a:r>
            <a:endParaRPr sz="1900"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&lt;/usa-breadcrumb&gt;</a:t>
            </a:r>
            <a:endParaRPr sz="1900"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661" name="Google Shape;661;p10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2"/>
          <p:cNvSpPr txBox="1">
            <a:spLocks noGrp="1"/>
          </p:cNvSpPr>
          <p:nvPr>
            <p:ph type="title"/>
          </p:nvPr>
        </p:nvSpPr>
        <p:spPr>
          <a:xfrm>
            <a:off x="3758701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Transformation Services</a:t>
            </a:r>
            <a:endParaRPr/>
          </a:p>
        </p:txBody>
      </p:sp>
      <p:sp>
        <p:nvSpPr>
          <p:cNvPr id="279" name="Google Shape;279;p52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tts.gsa.gov</a:t>
            </a:r>
            <a:endParaRPr/>
          </a:p>
        </p:txBody>
      </p:sp>
      <p:pic>
        <p:nvPicPr>
          <p:cNvPr id="280" name="Google Shape;280;p52" descr="The Technology Transformation Services homepage shows a gray-blue hero section with an illustration of many types of people using devices. Text reads &quot;Every interaction with the public is an opportunity to improve trust in government.&quot;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29755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</p:spPr>
      </p:pic>
      <p:sp>
        <p:nvSpPr>
          <p:cNvPr id="278" name="Google Shape;278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do systems represent the parts of a component?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9" name="Google Shape;669;p10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Is content content?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Or data?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75" name="Google Shape;675;p10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10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Native elements or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custom elements?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81" name="Google Shape;681;p10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1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Our findings are… inconclusive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87" name="Google Shape;687;p10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1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Beyond design systems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93" name="Google Shape;693;p1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1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Performance and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progressive enhancement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99" name="Google Shape;699;p1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1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Content inside renders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708" name="Google Shape;708;p112"/>
          <p:cNvSpPr txBox="1">
            <a:spLocks noGrp="1"/>
          </p:cNvSpPr>
          <p:nvPr>
            <p:ph type="title"/>
          </p:nvPr>
        </p:nvSpPr>
        <p:spPr>
          <a:xfrm>
            <a:off x="311700" y="1036625"/>
            <a:ext cx="85206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</a:rPr>
              <a:t>whether or not JavaScript runs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709" name="Google Shape;709;p112"/>
          <p:cNvSpPr txBox="1">
            <a:spLocks noGrp="1"/>
          </p:cNvSpPr>
          <p:nvPr>
            <p:ph type="title"/>
          </p:nvPr>
        </p:nvSpPr>
        <p:spPr>
          <a:xfrm>
            <a:off x="311700" y="1375196"/>
            <a:ext cx="8520600" cy="7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</a:rPr>
              <a:t> or runs promptly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704" name="Google Shape;704;p112"/>
          <p:cNvSpPr txBox="1"/>
          <p:nvPr/>
        </p:nvSpPr>
        <p:spPr>
          <a:xfrm>
            <a:off x="698225" y="2006200"/>
            <a:ext cx="7774200" cy="2029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&lt;details&gt;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 &lt;summary&gt;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A succinct summary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&lt;/summary&gt;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Additional details about the summarized item.</a:t>
            </a:r>
            <a:endParaRPr sz="190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&lt;details&gt;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706" name="Google Shape;706;p1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66</a:t>
            </a:fld>
            <a:endParaRPr/>
          </a:p>
        </p:txBody>
      </p:sp>
      <p:sp>
        <p:nvSpPr>
          <p:cNvPr id="707" name="Google Shape;707;p112"/>
          <p:cNvSpPr txBox="1"/>
          <p:nvPr/>
        </p:nvSpPr>
        <p:spPr>
          <a:xfrm>
            <a:off x="698225" y="2006200"/>
            <a:ext cx="7660200" cy="2029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BE2E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&lt;ds-details&gt;</a:t>
            </a:r>
            <a:endParaRPr sz="1900">
              <a:solidFill>
                <a:srgbClr val="FFBE2E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&lt;details&gt;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 &lt;summary&gt;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A succinct summary</a:t>
            </a: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&lt;/summary&gt;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</a:t>
            </a:r>
            <a:r>
              <a:rPr lang="en" sz="19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Additional details about the summarized item.</a:t>
            </a:r>
            <a:endParaRPr sz="190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4BAC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&lt;details&gt;</a:t>
            </a:r>
            <a:endParaRPr sz="1900">
              <a:solidFill>
                <a:srgbClr val="04BAC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&lt;/ds-details&gt;</a:t>
            </a:r>
            <a:endParaRPr sz="1900"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400"/>
                                        <p:tgtEl>
                                          <p:spTgt spid="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1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0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Edge cases at scale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15" name="Google Shape;715;p1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1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Performance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21" name="Google Shape;721;p1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68</a:t>
            </a:fld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Performance is complicated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27" name="Google Shape;727;p1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69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work!</a:t>
            </a:r>
            <a:endParaRPr/>
          </a:p>
        </p:txBody>
      </p:sp>
      <p:sp>
        <p:nvSpPr>
          <p:cNvPr id="286" name="Google Shape;286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116"/>
          <p:cNvSpPr txBox="1">
            <a:spLocks noGrp="1"/>
          </p:cNvSpPr>
          <p:nvPr>
            <p:ph type="title"/>
          </p:nvPr>
        </p:nvSpPr>
        <p:spPr>
          <a:xfrm>
            <a:off x="503032" y="227127"/>
            <a:ext cx="82437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Alert code size</a:t>
            </a:r>
            <a:r>
              <a:rPr lang="en" sz="28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 (not gzipped)</a:t>
            </a:r>
            <a:endParaRPr sz="2800"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33" name="Google Shape;733;p1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70</a:t>
            </a:fld>
            <a:endParaRPr/>
          </a:p>
        </p:txBody>
      </p:sp>
      <p:pic>
        <p:nvPicPr>
          <p:cNvPr id="734" name="Google Shape;734;p116" descr="Bar graph shows an average size of about 12 KB, smallest at 3 KB, and a outlier largest at 367 KB"/>
          <p:cNvPicPr preferRelativeResize="0"/>
          <p:nvPr/>
        </p:nvPicPr>
        <p:blipFill rotWithShape="1">
          <a:blip r:embed="rId3">
            <a:alphaModFix/>
          </a:blip>
          <a:srcRect t="15390"/>
          <a:stretch/>
        </p:blipFill>
        <p:spPr>
          <a:xfrm>
            <a:off x="0" y="1097850"/>
            <a:ext cx="9144003" cy="435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117"/>
          <p:cNvSpPr txBox="1">
            <a:spLocks noGrp="1"/>
          </p:cNvSpPr>
          <p:nvPr>
            <p:ph type="title"/>
          </p:nvPr>
        </p:nvSpPr>
        <p:spPr>
          <a:xfrm>
            <a:off x="503032" y="227127"/>
            <a:ext cx="82437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Accordion code size</a:t>
            </a:r>
            <a:r>
              <a:rPr lang="en" sz="28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 (not gzipped)</a:t>
            </a:r>
            <a:endParaRPr sz="2800"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40" name="Google Shape;740;p1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71</a:t>
            </a:fld>
            <a:endParaRPr/>
          </a:p>
        </p:txBody>
      </p:sp>
      <p:pic>
        <p:nvPicPr>
          <p:cNvPr id="741" name="Google Shape;741;p117" descr="Bar graph shows an average size of about 30 KB, smallest at 5 KB, largest at 40 KB"/>
          <p:cNvPicPr preferRelativeResize="0"/>
          <p:nvPr/>
        </p:nvPicPr>
        <p:blipFill rotWithShape="1">
          <a:blip r:embed="rId3">
            <a:alphaModFix/>
          </a:blip>
          <a:srcRect t="15238" b="152"/>
          <a:stretch/>
        </p:blipFill>
        <p:spPr>
          <a:xfrm>
            <a:off x="0" y="1097850"/>
            <a:ext cx="9144003" cy="435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Balance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47" name="Google Shape;747;p1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Next steps: Principles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53" name="Google Shape;753;p1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73</a:t>
            </a:fld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20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759" name="Google Shape;759;p1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74</a:t>
            </a:fld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121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month</a:t>
            </a:r>
            <a:endParaRPr/>
          </a:p>
        </p:txBody>
      </p:sp>
      <p:sp>
        <p:nvSpPr>
          <p:cNvPr id="765" name="Google Shape;765;p121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October: </a:t>
            </a:r>
            <a:br>
              <a:rPr lang="en"/>
            </a:b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Engineering/product principles</a:t>
            </a:r>
            <a:b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766" name="Google Shape;766;p121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#uswds-public</a:t>
            </a:r>
            <a:endParaRPr/>
          </a:p>
          <a:p>
            <a:pPr marL="457200" lvl="0" indent="-406400" algn="l" rtl="0">
              <a:spcBef>
                <a:spcPts val="130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github.com/uswds</a:t>
            </a:r>
            <a:endParaRPr/>
          </a:p>
          <a:p>
            <a:pPr marL="457200" lvl="0" indent="-406400" algn="l" rtl="0">
              <a:spcBef>
                <a:spcPts val="1300"/>
              </a:spcBef>
              <a:spcAft>
                <a:spcPts val="1300"/>
              </a:spcAft>
              <a:buSzPts val="2800"/>
              <a:buChar char="●"/>
            </a:pPr>
            <a:r>
              <a:rPr lang="en"/>
              <a:t>designsystem.digital.gov</a:t>
            </a:r>
            <a:endParaRPr/>
          </a:p>
        </p:txBody>
      </p:sp>
      <p:sp>
        <p:nvSpPr>
          <p:cNvPr id="767" name="Google Shape;767;p1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</p:txBody>
      </p:sp>
      <p:sp>
        <p:nvSpPr>
          <p:cNvPr id="292" name="Google Shape;292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3.9.0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Still in progress 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298" name="Google Shape;298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EF5E25"/>
      </a:accent4>
      <a:accent5>
        <a:srgbClr val="0097A7"/>
      </a:accent5>
      <a:accent6>
        <a:srgbClr val="F1E5CD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1316</Words>
  <Application>Microsoft Macintosh PowerPoint</Application>
  <PresentationFormat>On-screen Show (16:9)</PresentationFormat>
  <Paragraphs>318</Paragraphs>
  <Slides>75</Slides>
  <Notes>75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75</vt:i4>
      </vt:variant>
    </vt:vector>
  </HeadingPairs>
  <TitlesOfParts>
    <vt:vector size="88" baseType="lpstr">
      <vt:lpstr>Public Sans ExtraLight</vt:lpstr>
      <vt:lpstr>Calibri</vt:lpstr>
      <vt:lpstr>Public Sans ExtraBold</vt:lpstr>
      <vt:lpstr>Public Sans Light</vt:lpstr>
      <vt:lpstr>IBM Plex Mono Medium</vt:lpstr>
      <vt:lpstr>Public Sans</vt:lpstr>
      <vt:lpstr>Arial</vt:lpstr>
      <vt:lpstr>IBM Plex Mono</vt:lpstr>
      <vt:lpstr>Public Sans Thin</vt:lpstr>
      <vt:lpstr>Open Sans</vt:lpstr>
      <vt:lpstr>Public Sans Medium</vt:lpstr>
      <vt:lpstr>USWDS</vt:lpstr>
      <vt:lpstr>USWDS</vt:lpstr>
      <vt:lpstr>USWDS Monthly Call</vt:lpstr>
      <vt:lpstr>Hi!</vt:lpstr>
      <vt:lpstr>Agenda</vt:lpstr>
      <vt:lpstr>Featured sites</vt:lpstr>
      <vt:lpstr>Pension Benefit Guaranty Corporation</vt:lpstr>
      <vt:lpstr>Technology Transformation Services</vt:lpstr>
      <vt:lpstr>Great work!</vt:lpstr>
      <vt:lpstr>Product updates</vt:lpstr>
      <vt:lpstr>USWDS 3.9.0 Still in progress </vt:lpstr>
      <vt:lpstr>Key improvements in USWDS 3.9.0</vt:lpstr>
      <vt:lpstr>New accessibility test pages Checkbox, Radio button, Combo box Next: Breadcrumb, Pagination, Side navigation,  In-page navigation</vt:lpstr>
      <vt:lpstr>Sunsetting v1 documentation site Decommissioning at the  end of 2024 </vt:lpstr>
      <vt:lpstr>Public discussions</vt:lpstr>
      <vt:lpstr>Web Components Landscape</vt:lpstr>
      <vt:lpstr>Matt Henry he/him</vt:lpstr>
      <vt:lpstr>Jacline Contrino she/her</vt:lpstr>
      <vt:lpstr>Web Components: A big topic</vt:lpstr>
      <vt:lpstr>We want to learn about… Teams and resources Documentation Distribution Structure Performance</vt:lpstr>
      <vt:lpstr>Stuff we’re doing Landscape analysis Surveys Discussions Interviews Beta program</vt:lpstr>
      <vt:lpstr>Survey findings</vt:lpstr>
      <vt:lpstr>Participation was great!</vt:lpstr>
      <vt:lpstr>Teams</vt:lpstr>
      <vt:lpstr>Overall team size</vt:lpstr>
      <vt:lpstr>Roles represented by individuals on teams</vt:lpstr>
      <vt:lpstr>Team staffing and “wearing many hats”</vt:lpstr>
      <vt:lpstr>Does your product or agency have its own design system?</vt:lpstr>
      <vt:lpstr>Technology</vt:lpstr>
      <vt:lpstr>Technology use by government digital teams</vt:lpstr>
      <vt:lpstr>Takeaways</vt:lpstr>
      <vt:lpstr>Survey  Takeaways</vt:lpstr>
      <vt:lpstr>Landscape analysis</vt:lpstr>
      <vt:lpstr>Research questions</vt:lpstr>
      <vt:lpstr>We want to learn about… Documentation Code structure Code size and performance Distribution</vt:lpstr>
      <vt:lpstr>Collaboration for  subject matter expertise</vt:lpstr>
      <vt:lpstr>Design systems we used for our analysis </vt:lpstr>
      <vt:lpstr>Web Components Documentation</vt:lpstr>
      <vt:lpstr>Documentation helps you do  what you need to do</vt:lpstr>
      <vt:lpstr>Interact with the component</vt:lpstr>
      <vt:lpstr>Install into a project</vt:lpstr>
      <vt:lpstr>Configure and customize</vt:lpstr>
      <vt:lpstr>Elements of a Web Component API </vt:lpstr>
      <vt:lpstr>Documentation commonalities </vt:lpstr>
      <vt:lpstr>We like the idea of offering ways for users to learn more about how to use parts of Web Components </vt:lpstr>
      <vt:lpstr>Documentation friction </vt:lpstr>
      <vt:lpstr>Multiple frameworks</vt:lpstr>
      <vt:lpstr>Techniques for distinguishing formats </vt:lpstr>
      <vt:lpstr>Status</vt:lpstr>
      <vt:lpstr>Accessibility status</vt:lpstr>
      <vt:lpstr>Component maturity</vt:lpstr>
      <vt:lpstr>Preliminary documentation thoughts </vt:lpstr>
      <vt:lpstr>Distribution</vt:lpstr>
      <vt:lpstr>npm or CDN</vt:lpstr>
      <vt:lpstr>Preliminary distribution thoughts </vt:lpstr>
      <vt:lpstr>Component structure</vt:lpstr>
      <vt:lpstr>Remember this from April 2024?</vt:lpstr>
      <vt:lpstr>Simplified HTML</vt:lpstr>
      <vt:lpstr>Standard HTML</vt:lpstr>
      <vt:lpstr>Modularized markup</vt:lpstr>
      <vt:lpstr>Self-contained</vt:lpstr>
      <vt:lpstr>How do systems represent the parts of a component?</vt:lpstr>
      <vt:lpstr>Is content content? Or data?</vt:lpstr>
      <vt:lpstr>Native elements or  custom elements?</vt:lpstr>
      <vt:lpstr>Our findings are… inconclusive</vt:lpstr>
      <vt:lpstr>Beyond design systems</vt:lpstr>
      <vt:lpstr>Performance and  progressive enhancement</vt:lpstr>
      <vt:lpstr>Content inside renders</vt:lpstr>
      <vt:lpstr>Edge cases at scale</vt:lpstr>
      <vt:lpstr>Performance</vt:lpstr>
      <vt:lpstr>Performance is complicated</vt:lpstr>
      <vt:lpstr>Alert code size (not gzipped)</vt:lpstr>
      <vt:lpstr>Accordion code size (not gzipped)</vt:lpstr>
      <vt:lpstr>Balance</vt:lpstr>
      <vt:lpstr>Next steps: Principles</vt:lpstr>
      <vt:lpstr>Q&amp;A</vt:lpstr>
      <vt:lpstr>Next month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danielowilliams</cp:lastModifiedBy>
  <cp:revision>1</cp:revision>
  <dcterms:modified xsi:type="dcterms:W3CDTF">2024-09-19T09:53:27Z</dcterms:modified>
</cp:coreProperties>
</file>